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Lst>
  <p:sldSz cy="7620000" cx="10160000"/>
  <p:notesSz cx="7620000" cy="10160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2" Type="http://schemas.openxmlformats.org/officeDocument/2006/relationships/slide" Target="slides/slide7.xml"/><Relationship Id="rId2" Type="http://schemas.openxmlformats.org/officeDocument/2006/relationships/presProps" Target="presProps.xml"/><Relationship Id="rId1" Type="http://schemas.openxmlformats.org/officeDocument/2006/relationships/theme" Target="theme/theme3.xml"/><Relationship Id="rId10" Type="http://schemas.openxmlformats.org/officeDocument/2006/relationships/slide" Target="slides/slide5.xml"/><Relationship Id="rId4" Type="http://schemas.openxmlformats.org/officeDocument/2006/relationships/slideMaster" Target="slideMasters/slideMaster1.xml"/><Relationship Id="rId11" Type="http://schemas.openxmlformats.org/officeDocument/2006/relationships/slide" Target="slides/slide6.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762000" y="4826000"/>
            <a:ext cx="6096000" cy="45720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 name="Shape 21"/>
        <p:cNvGrpSpPr/>
        <p:nvPr/>
      </p:nvGrpSpPr>
      <p:grpSpPr>
        <a:xfrm>
          <a:off x="0" y="0"/>
          <a:ext cx="0" cy="0"/>
          <a:chOff x="0" y="0"/>
          <a:chExt cx="0" cy="0"/>
        </a:xfrm>
      </p:grpSpPr>
      <p:sp>
        <p:nvSpPr>
          <p:cNvPr id="22" name="Shape 22"/>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 name="Shape 23"/>
          <p:cNvSpPr txBox="1"/>
          <p:nvPr>
            <p:ph idx="1" type="body"/>
          </p:nvPr>
        </p:nvSpPr>
        <p:spPr>
          <a:xfrm>
            <a:off x="762000" y="4826000"/>
            <a:ext cx="6096000" cy="4572000"/>
          </a:xfrm>
          <a:prstGeom prst="rect">
            <a:avLst/>
          </a:prstGeom>
        </p:spPr>
        <p:txBody>
          <a:bodyPr anchorCtr="0" anchor="t" bIns="91425" lIns="91425" rIns="91425" tIns="91425">
            <a:noAutofit/>
          </a:bodyPr>
          <a:lstStyle/>
          <a:p>
            <a:pPr>
              <a:spcBef>
                <a:spcPts val="0"/>
              </a:spcBef>
              <a:buNone/>
            </a:pPr>
            <a:r>
              <a:t/>
            </a: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 name="Shape 33"/>
        <p:cNvGrpSpPr/>
        <p:nvPr/>
      </p:nvGrpSpPr>
      <p:grpSpPr>
        <a:xfrm>
          <a:off x="0" y="0"/>
          <a:ext cx="0" cy="0"/>
          <a:chOff x="0" y="0"/>
          <a:chExt cx="0" cy="0"/>
        </a:xfrm>
      </p:grpSpPr>
      <p:sp>
        <p:nvSpPr>
          <p:cNvPr id="34" name="Shape 34"/>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5" name="Shape 35"/>
          <p:cNvSpPr txBox="1"/>
          <p:nvPr>
            <p:ph idx="1" type="body"/>
          </p:nvPr>
        </p:nvSpPr>
        <p:spPr>
          <a:xfrm>
            <a:off x="762000" y="4826000"/>
            <a:ext cx="6096000" cy="4572000"/>
          </a:xfrm>
          <a:prstGeom prst="rect">
            <a:avLst/>
          </a:prstGeom>
        </p:spPr>
        <p:txBody>
          <a:bodyPr anchorCtr="0" anchor="t" bIns="91425" lIns="91425" rIns="91425" tIns="91425">
            <a:noAutofit/>
          </a:bodyPr>
          <a:lstStyle/>
          <a:p>
            <a:pPr>
              <a:spcBef>
                <a:spcPts val="0"/>
              </a:spcBef>
              <a:buNone/>
            </a:pPr>
            <a:r>
              <a:t/>
            </a: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 name="Shape 40"/>
        <p:cNvGrpSpPr/>
        <p:nvPr/>
      </p:nvGrpSpPr>
      <p:grpSpPr>
        <a:xfrm>
          <a:off x="0" y="0"/>
          <a:ext cx="0" cy="0"/>
          <a:chOff x="0" y="0"/>
          <a:chExt cx="0" cy="0"/>
        </a:xfrm>
      </p:grpSpPr>
      <p:sp>
        <p:nvSpPr>
          <p:cNvPr id="41" name="Shape 41"/>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2" name="Shape 42"/>
          <p:cNvSpPr txBox="1"/>
          <p:nvPr>
            <p:ph idx="1" type="body"/>
          </p:nvPr>
        </p:nvSpPr>
        <p:spPr>
          <a:xfrm>
            <a:off x="762000" y="4826000"/>
            <a:ext cx="6096000" cy="4572000"/>
          </a:xfrm>
          <a:prstGeom prst="rect">
            <a:avLst/>
          </a:prstGeom>
        </p:spPr>
        <p:txBody>
          <a:bodyPr anchorCtr="0" anchor="t" bIns="91425" lIns="91425" rIns="91425" tIns="91425">
            <a:noAutofit/>
          </a:bodyPr>
          <a:lstStyle/>
          <a:p>
            <a:pPr>
              <a:spcBef>
                <a:spcPts val="0"/>
              </a:spcBef>
              <a:buNone/>
            </a:pPr>
            <a:r>
              <a:t/>
            </a: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762000" y="4826000"/>
            <a:ext cx="6096000" cy="4572000"/>
          </a:xfrm>
          <a:prstGeom prst="rect">
            <a:avLst/>
          </a:prstGeom>
        </p:spPr>
        <p:txBody>
          <a:bodyPr anchorCtr="0" anchor="t" bIns="91425" lIns="91425" rIns="91425" tIns="91425">
            <a:noAutofit/>
          </a:bodyPr>
          <a:lstStyle/>
          <a:p>
            <a:pPr>
              <a:spcBef>
                <a:spcPts val="0"/>
              </a:spcBef>
              <a:buNone/>
            </a:pPr>
            <a:r>
              <a:t/>
            </a:r>
            <a:endParaRPr sz="1466"/>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762000" y="4826000"/>
            <a:ext cx="6096000" cy="4572000"/>
          </a:xfrm>
          <a:prstGeom prst="rect">
            <a:avLst/>
          </a:prstGeom>
        </p:spPr>
        <p:txBody>
          <a:bodyPr anchorCtr="0" anchor="t" bIns="91425" lIns="91425" rIns="91425" tIns="91425">
            <a:noAutofit/>
          </a:bodyPr>
          <a:lstStyle/>
          <a:p>
            <a:pPr>
              <a:spcBef>
                <a:spcPts val="0"/>
              </a:spcBef>
              <a:buNone/>
            </a:pPr>
            <a:r>
              <a:t/>
            </a: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0" name="Shape 80"/>
          <p:cNvSpPr txBox="1"/>
          <p:nvPr>
            <p:ph idx="1" type="body"/>
          </p:nvPr>
        </p:nvSpPr>
        <p:spPr>
          <a:xfrm>
            <a:off x="762000" y="4826000"/>
            <a:ext cx="6096000" cy="4572000"/>
          </a:xfrm>
          <a:prstGeom prst="rect">
            <a:avLst/>
          </a:prstGeom>
        </p:spPr>
        <p:txBody>
          <a:bodyPr anchorCtr="0" anchor="t" bIns="91425" lIns="91425" rIns="91425" tIns="91425">
            <a:noAutofit/>
          </a:bodyPr>
          <a:lstStyle/>
          <a:p>
            <a:pPr>
              <a:spcBef>
                <a:spcPts val="0"/>
              </a:spcBef>
              <a:buNone/>
            </a:pPr>
            <a:r>
              <a:t/>
            </a: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762000" y="4826000"/>
            <a:ext cx="6096000" cy="4572000"/>
          </a:xfrm>
          <a:prstGeom prst="rect">
            <a:avLst/>
          </a:prstGeom>
        </p:spPr>
        <p:txBody>
          <a:bodyPr anchorCtr="0" anchor="t" bIns="91425" lIns="91425" rIns="91425" tIns="91425">
            <a:noAutofit/>
          </a:bodyPr>
          <a:lstStyle/>
          <a:p>
            <a:pPr>
              <a:spcBef>
                <a:spcPts val="0"/>
              </a:spcBef>
              <a:buNone/>
            </a:pPr>
            <a:r>
              <a:t/>
            </a: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 name="Shape 6"/>
        <p:cNvGrpSpPr/>
        <p:nvPr/>
      </p:nvGrpSpPr>
      <p:grpSpPr>
        <a:xfrm>
          <a:off x="0" y="0"/>
          <a:ext cx="0" cy="0"/>
          <a:chOff x="0" y="0"/>
          <a:chExt cx="0" cy="0"/>
        </a:xfrm>
      </p:grpSpPr>
      <p:sp>
        <p:nvSpPr>
          <p:cNvPr id="7" name="Shape 7"/>
          <p:cNvSpPr txBox="1"/>
          <p:nvPr>
            <p:ph type="ctrTitle"/>
          </p:nvPr>
        </p:nvSpPr>
        <p:spPr>
          <a:xfrm>
            <a:off x="914400" y="3048000"/>
            <a:ext cx="8331200" cy="1219199"/>
          </a:xfrm>
          <a:prstGeom prst="rect">
            <a:avLst/>
          </a:prstGeom>
          <a:noFill/>
          <a:ln>
            <a:noFill/>
          </a:ln>
        </p:spPr>
        <p:txBody>
          <a:bodyPr anchorCtr="0" anchor="t"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8" name="Shape 8"/>
          <p:cNvSpPr txBox="1"/>
          <p:nvPr>
            <p:ph idx="1" type="subTitle"/>
          </p:nvPr>
        </p:nvSpPr>
        <p:spPr>
          <a:xfrm>
            <a:off x="1828800" y="4572000"/>
            <a:ext cx="6502399" cy="914400"/>
          </a:xfrm>
          <a:prstGeom prst="rect">
            <a:avLst/>
          </a:prstGeom>
          <a:noFill/>
          <a:ln>
            <a:noFill/>
          </a:ln>
        </p:spPr>
        <p:txBody>
          <a:bodyPr anchorCtr="0" anchor="t" bIns="91425" lIns="91425" rIns="91425" tIns="91425"/>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9" name="Shape 9"/>
        <p:cNvGrpSpPr/>
        <p:nvPr/>
      </p:nvGrpSpPr>
      <p:grpSpPr>
        <a:xfrm>
          <a:off x="0" y="0"/>
          <a:ext cx="0" cy="0"/>
          <a:chOff x="0" y="0"/>
          <a:chExt cx="0" cy="0"/>
        </a:xfrm>
      </p:grpSpPr>
      <p:sp>
        <p:nvSpPr>
          <p:cNvPr id="10" name="Shape 10"/>
          <p:cNvSpPr txBox="1"/>
          <p:nvPr>
            <p:ph type="title"/>
          </p:nvPr>
        </p:nvSpPr>
        <p:spPr>
          <a:xfrm>
            <a:off x="304800" y="304800"/>
            <a:ext cx="9550400" cy="914400"/>
          </a:xfrm>
          <a:prstGeom prst="rect">
            <a:avLst/>
          </a:prstGeom>
          <a:noFill/>
          <a:ln>
            <a:noFill/>
          </a:ln>
        </p:spPr>
        <p:txBody>
          <a:bodyPr anchorCtr="0" anchor="t" bIns="91425" lIns="91425" rIns="91425" tIns="91425"/>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p:txBody>
      </p:sp>
      <p:sp>
        <p:nvSpPr>
          <p:cNvPr id="11" name="Shape 11"/>
          <p:cNvSpPr txBox="1"/>
          <p:nvPr>
            <p:ph idx="1" type="body"/>
          </p:nvPr>
        </p:nvSpPr>
        <p:spPr>
          <a:xfrm>
            <a:off x="304800" y="1828800"/>
            <a:ext cx="9550400" cy="5486399"/>
          </a:xfrm>
          <a:prstGeom prst="rect">
            <a:avLst/>
          </a:prstGeom>
          <a:noFill/>
          <a:ln>
            <a:noFill/>
          </a:ln>
        </p:spPr>
        <p:txBody>
          <a:bodyPr anchorCtr="0" anchor="t" bIns="91425" lIns="91425" rIns="91425" tIns="91425"/>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2" name="Shape 12"/>
        <p:cNvGrpSpPr/>
        <p:nvPr/>
      </p:nvGrpSpPr>
      <p:grpSpPr>
        <a:xfrm>
          <a:off x="0" y="0"/>
          <a:ext cx="0" cy="0"/>
          <a:chOff x="0" y="0"/>
          <a:chExt cx="0" cy="0"/>
        </a:xfrm>
      </p:grpSpPr>
      <p:sp>
        <p:nvSpPr>
          <p:cNvPr id="13" name="Shape 13"/>
          <p:cNvSpPr txBox="1"/>
          <p:nvPr>
            <p:ph type="title"/>
          </p:nvPr>
        </p:nvSpPr>
        <p:spPr>
          <a:xfrm>
            <a:off x="304800" y="304800"/>
            <a:ext cx="9550400" cy="914400"/>
          </a:xfrm>
          <a:prstGeom prst="rect">
            <a:avLst/>
          </a:prstGeom>
          <a:noFill/>
          <a:ln>
            <a:noFill/>
          </a:ln>
        </p:spPr>
        <p:txBody>
          <a:bodyPr anchorCtr="0" anchor="t" bIns="91425" lIns="91425" rIns="91425" tIns="91425"/>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p:txBody>
      </p:sp>
      <p:sp>
        <p:nvSpPr>
          <p:cNvPr id="14" name="Shape 14"/>
          <p:cNvSpPr txBox="1"/>
          <p:nvPr>
            <p:ph idx="1" type="body"/>
          </p:nvPr>
        </p:nvSpPr>
        <p:spPr>
          <a:xfrm>
            <a:off x="304800" y="1828800"/>
            <a:ext cx="4470399" cy="5486399"/>
          </a:xfrm>
          <a:prstGeom prst="rect">
            <a:avLst/>
          </a:prstGeom>
          <a:noFill/>
          <a:ln>
            <a:noFill/>
          </a:ln>
        </p:spPr>
        <p:txBody>
          <a:bodyPr anchorCtr="0" anchor="t" bIns="91425" lIns="91425" rIns="91425" tIns="91425"/>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
        <p:nvSpPr>
          <p:cNvPr id="15" name="Shape 15"/>
          <p:cNvSpPr txBox="1"/>
          <p:nvPr>
            <p:ph idx="2" type="body"/>
          </p:nvPr>
        </p:nvSpPr>
        <p:spPr>
          <a:xfrm>
            <a:off x="5384800" y="1828800"/>
            <a:ext cx="4470399" cy="5486399"/>
          </a:xfrm>
          <a:prstGeom prst="rect">
            <a:avLst/>
          </a:prstGeom>
          <a:noFill/>
          <a:ln>
            <a:noFill/>
          </a:ln>
        </p:spPr>
        <p:txBody>
          <a:bodyPr anchorCtr="0" anchor="t" bIns="91425" lIns="91425" rIns="91425" tIns="91425"/>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6" name="Shape 16"/>
        <p:cNvGrpSpPr/>
        <p:nvPr/>
      </p:nvGrpSpPr>
      <p:grpSpPr>
        <a:xfrm>
          <a:off x="0" y="0"/>
          <a:ext cx="0" cy="0"/>
          <a:chOff x="0" y="0"/>
          <a:chExt cx="0" cy="0"/>
        </a:xfrm>
      </p:grpSpPr>
      <p:sp>
        <p:nvSpPr>
          <p:cNvPr id="17" name="Shape 17"/>
          <p:cNvSpPr txBox="1"/>
          <p:nvPr>
            <p:ph idx="1" type="body"/>
          </p:nvPr>
        </p:nvSpPr>
        <p:spPr>
          <a:xfrm>
            <a:off x="304800" y="6705600"/>
            <a:ext cx="9550400" cy="609599"/>
          </a:xfrm>
          <a:prstGeom prst="rect">
            <a:avLst/>
          </a:prstGeom>
          <a:noFill/>
          <a:ln>
            <a:noFill/>
          </a:ln>
        </p:spPr>
        <p:txBody>
          <a:bodyPr anchorCtr="0" anchor="t" bIns="91425" lIns="91425" rIns="91425" tIns="91425"/>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theme" Target="../theme/theme1.xml"/><Relationship Id="rId5"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3.png"/><Relationship Id="rId3" Type="http://schemas.openxmlformats.org/officeDocument/2006/relationships/image" Target="../media/image03.png"/><Relationship Id="rId5" Type="http://schemas.openxmlformats.org/officeDocument/2006/relationships/image" Target="../media/image0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 Id="rId3" Type="http://schemas.openxmlformats.org/officeDocument/2006/relationships/image" Target="../media/image0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00.jpg"/><Relationship Id="rId3" Type="http://schemas.openxmlformats.org/officeDocument/2006/relationships/image" Target="../media/image07.png"/><Relationship Id="rId6" Type="http://schemas.openxmlformats.org/officeDocument/2006/relationships/image" Target="../media/image05.png"/><Relationship Id="rId5" Type="http://schemas.openxmlformats.org/officeDocument/2006/relationships/image" Target="../media/image01.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04.png"/><Relationship Id="rId3" Type="http://schemas.openxmlformats.org/officeDocument/2006/relationships/image" Target="../media/image06.png"/><Relationship Id="rId9" Type="http://schemas.openxmlformats.org/officeDocument/2006/relationships/image" Target="../media/image11.jpg"/><Relationship Id="rId6" Type="http://schemas.openxmlformats.org/officeDocument/2006/relationships/image" Target="../media/image12.jpg"/><Relationship Id="rId5" Type="http://schemas.openxmlformats.org/officeDocument/2006/relationships/image" Target="../media/image09.png"/><Relationship Id="rId8" Type="http://schemas.openxmlformats.org/officeDocument/2006/relationships/image" Target="../media/image10.jpg"/><Relationship Id="rId7" Type="http://schemas.openxmlformats.org/officeDocument/2006/relationships/image" Target="../media/image1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youtube.com/v/zXpHaKldDug" TargetMode="External"/><Relationship Id="rId5" Type="http://schemas.openxmlformats.org/officeDocument/2006/relationships/image" Target="../media/image15.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 name="Shape 18"/>
        <p:cNvGrpSpPr/>
        <p:nvPr/>
      </p:nvGrpSpPr>
      <p:grpSpPr>
        <a:xfrm>
          <a:off x="0" y="0"/>
          <a:ext cx="0" cy="0"/>
          <a:chOff x="0" y="0"/>
          <a:chExt cx="0" cy="0"/>
        </a:xfrm>
      </p:grpSpPr>
      <p:sp>
        <p:nvSpPr>
          <p:cNvPr id="19" name="Shape 19"/>
          <p:cNvSpPr txBox="1"/>
          <p:nvPr>
            <p:ph type="ctrTitle"/>
          </p:nvPr>
        </p:nvSpPr>
        <p:spPr>
          <a:xfrm>
            <a:off x="912675" y="3051425"/>
            <a:ext cx="8410825" cy="1903600"/>
          </a:xfrm>
          <a:prstGeom prst="rect">
            <a:avLst/>
          </a:prstGeom>
        </p:spPr>
        <p:txBody>
          <a:bodyPr anchorCtr="0" anchor="t" bIns="38100" lIns="38100" rIns="38100" tIns="38100">
            <a:noAutofit/>
          </a:bodyPr>
          <a:lstStyle/>
          <a:p>
            <a:pPr rtl="0" algn="ctr">
              <a:lnSpc>
                <a:spcPct val="100000"/>
              </a:lnSpc>
              <a:spcBef>
                <a:spcPts val="0"/>
              </a:spcBef>
              <a:buNone/>
            </a:pPr>
            <a:r>
              <a:rPr lang="en-US" sz="4800">
                <a:solidFill>
                  <a:srgbClr val="000000"/>
                </a:solidFill>
                <a:latin typeface="Arial"/>
                <a:ea typeface="Arial"/>
                <a:cs typeface="Arial"/>
                <a:sym typeface="Arial"/>
              </a:rPr>
              <a:t>Difference ET server for GPCR Class A at</a:t>
            </a:r>
          </a:p>
          <a:p>
            <a:pPr rtl="0" algn="ctr">
              <a:lnSpc>
                <a:spcPct val="100000"/>
              </a:lnSpc>
              <a:spcBef>
                <a:spcPts val="0"/>
              </a:spcBef>
              <a:buNone/>
            </a:pPr>
            <a:r>
              <a:rPr lang="en-US" sz="2666">
                <a:solidFill>
                  <a:srgbClr val="000000"/>
                </a:solidFill>
                <a:latin typeface="Arial"/>
                <a:ea typeface="Arial"/>
                <a:cs typeface="Arial"/>
                <a:sym typeface="Arial"/>
              </a:rPr>
              <a:t>http://mammoth.bcm.tmc.edu/gpcr/diff_GPCRA.html</a:t>
            </a:r>
          </a:p>
        </p:txBody>
      </p:sp>
      <p:sp>
        <p:nvSpPr>
          <p:cNvPr id="20" name="Shape 20"/>
          <p:cNvSpPr txBox="1"/>
          <p:nvPr>
            <p:ph idx="1" type="subTitle"/>
          </p:nvPr>
        </p:nvSpPr>
        <p:spPr>
          <a:xfrm>
            <a:off x="1828800" y="5181600"/>
            <a:ext cx="6585474" cy="1041624"/>
          </a:xfrm>
          <a:prstGeom prst="rect">
            <a:avLst/>
          </a:prstGeom>
        </p:spPr>
        <p:txBody>
          <a:bodyPr anchorCtr="0" anchor="t" bIns="38100" lIns="38100" rIns="38100" tIns="38100">
            <a:noAutofit/>
          </a:bodyPr>
          <a:lstStyle/>
          <a:p>
            <a:pPr rtl="0" algn="ctr">
              <a:lnSpc>
                <a:spcPct val="100000"/>
              </a:lnSpc>
              <a:spcBef>
                <a:spcPts val="0"/>
              </a:spcBef>
              <a:buNone/>
            </a:pPr>
            <a:r>
              <a:rPr lang="en-US" sz="3200">
                <a:solidFill>
                  <a:srgbClr val="000000"/>
                </a:solidFill>
                <a:latin typeface="Arial"/>
                <a:ea typeface="Arial"/>
                <a:cs typeface="Arial"/>
                <a:sym typeface="Arial"/>
              </a:rPr>
              <a:t>Usage and architecture </a:t>
            </a:r>
          </a:p>
          <a:p>
            <a:pPr rtl="0" algn="ctr">
              <a:lnSpc>
                <a:spcPct val="100000"/>
              </a:lnSpc>
              <a:spcBef>
                <a:spcPts val="0"/>
              </a:spcBef>
              <a:buNone/>
            </a:pPr>
            <a:r>
              <a:rPr lang="en-US" sz="3200">
                <a:solidFill>
                  <a:srgbClr val="000000"/>
                </a:solidFill>
                <a:latin typeface="Arial"/>
                <a:ea typeface="Arial"/>
                <a:cs typeface="Arial"/>
                <a:sym typeface="Arial"/>
              </a:rPr>
              <a:t>Rhonald Lua et al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 name="Shape 24"/>
        <p:cNvGrpSpPr/>
        <p:nvPr/>
      </p:nvGrpSpPr>
      <p:grpSpPr>
        <a:xfrm>
          <a:off x="0" y="0"/>
          <a:ext cx="0" cy="0"/>
          <a:chOff x="0" y="0"/>
          <a:chExt cx="0" cy="0"/>
        </a:xfrm>
      </p:grpSpPr>
      <p:pic>
        <p:nvPicPr>
          <p:cNvPr id="25" name="Shape 25"/>
          <p:cNvPicPr preferRelativeResize="0"/>
          <p:nvPr/>
        </p:nvPicPr>
        <p:blipFill>
          <a:blip r:embed="rId3">
            <a:alphaModFix/>
          </a:blip>
          <a:stretch>
            <a:fillRect/>
          </a:stretch>
        </p:blipFill>
        <p:spPr>
          <a:xfrm>
            <a:off x="711200" y="1727175"/>
            <a:ext cx="7734300" cy="1714500"/>
          </a:xfrm>
          <a:prstGeom prst="rect">
            <a:avLst/>
          </a:prstGeom>
          <a:noFill/>
          <a:ln>
            <a:noFill/>
          </a:ln>
        </p:spPr>
      </p:pic>
      <p:pic>
        <p:nvPicPr>
          <p:cNvPr id="26" name="Shape 26"/>
          <p:cNvPicPr preferRelativeResize="0"/>
          <p:nvPr/>
        </p:nvPicPr>
        <p:blipFill>
          <a:blip r:embed="rId4">
            <a:alphaModFix/>
          </a:blip>
          <a:stretch>
            <a:fillRect/>
          </a:stretch>
        </p:blipFill>
        <p:spPr>
          <a:xfrm>
            <a:off x="6502400" y="2031975"/>
            <a:ext cx="3009900" cy="3632200"/>
          </a:xfrm>
          <a:prstGeom prst="rect">
            <a:avLst/>
          </a:prstGeom>
          <a:noFill/>
          <a:ln>
            <a:noFill/>
          </a:ln>
        </p:spPr>
      </p:pic>
      <p:pic>
        <p:nvPicPr>
          <p:cNvPr id="27" name="Shape 27"/>
          <p:cNvPicPr preferRelativeResize="0"/>
          <p:nvPr/>
        </p:nvPicPr>
        <p:blipFill>
          <a:blip r:embed="rId5">
            <a:alphaModFix/>
          </a:blip>
          <a:stretch>
            <a:fillRect/>
          </a:stretch>
        </p:blipFill>
        <p:spPr>
          <a:xfrm>
            <a:off x="2540000" y="3657600"/>
            <a:ext cx="3098800" cy="3606775"/>
          </a:xfrm>
          <a:prstGeom prst="rect">
            <a:avLst/>
          </a:prstGeom>
          <a:noFill/>
          <a:ln>
            <a:noFill/>
          </a:ln>
        </p:spPr>
      </p:pic>
      <p:sp>
        <p:nvSpPr>
          <p:cNvPr id="28" name="Shape 28"/>
          <p:cNvSpPr/>
          <p:nvPr/>
        </p:nvSpPr>
        <p:spPr>
          <a:xfrm flipH="1">
            <a:off x="5695949" y="2038350"/>
            <a:ext cx="683475" cy="408424"/>
          </a:xfrm>
          <a:custGeom>
            <a:pathLst>
              <a:path extrusionOk="0" h="21600" w="21600">
                <a:moveTo>
                  <a:pt x="0" y="5615"/>
                </a:moveTo>
                <a:lnTo>
                  <a:pt x="10427" y="5615"/>
                </a:lnTo>
                <a:cubicBezTo>
                  <a:pt x="10427" y="5615"/>
                  <a:pt x="10412" y="481"/>
                  <a:pt x="10427" y="435"/>
                </a:cubicBezTo>
                <a:cubicBezTo>
                  <a:pt x="10427" y="-550"/>
                  <a:pt x="11410" y="445"/>
                  <a:pt x="11410" y="445"/>
                </a:cubicBezTo>
                <a:lnTo>
                  <a:pt x="21600" y="10795"/>
                </a:lnTo>
                <a:cubicBezTo>
                  <a:pt x="21600" y="10795"/>
                  <a:pt x="11413" y="21119"/>
                  <a:pt x="11413" y="21141"/>
                </a:cubicBezTo>
                <a:cubicBezTo>
                  <a:pt x="10263" y="22165"/>
                  <a:pt x="10427" y="21155"/>
                  <a:pt x="10427" y="21155"/>
                </a:cubicBezTo>
                <a:lnTo>
                  <a:pt x="10427" y="15976"/>
                </a:lnTo>
                <a:lnTo>
                  <a:pt x="0" y="15976"/>
                </a:lnTo>
                <a:lnTo>
                  <a:pt x="0" y="5615"/>
                </a:lnTo>
                <a:close/>
              </a:path>
            </a:pathLst>
          </a:custGeom>
          <a:solidFill>
            <a:srgbClr val="FFFFFF"/>
          </a:solidFill>
          <a:ln cap="flat" cmpd="sng" w="12700">
            <a:solidFill>
              <a:srgbClr val="000000"/>
            </a:solidFill>
            <a:prstDash val="solid"/>
            <a:round/>
            <a:headEnd len="med" w="med" type="none"/>
            <a:tailEnd len="med" w="med" type="none"/>
          </a:ln>
        </p:spPr>
      </p:sp>
      <p:sp>
        <p:nvSpPr>
          <p:cNvPr id="29" name="Shape 29"/>
          <p:cNvSpPr/>
          <p:nvPr/>
        </p:nvSpPr>
        <p:spPr>
          <a:xfrm>
            <a:off x="3765550" y="2952750"/>
            <a:ext cx="531900" cy="632450"/>
          </a:xfrm>
          <a:custGeom>
            <a:pathLst>
              <a:path extrusionOk="0" h="21600" w="21600">
                <a:moveTo>
                  <a:pt x="5615" y="21600"/>
                </a:moveTo>
                <a:lnTo>
                  <a:pt x="5615" y="11173"/>
                </a:lnTo>
                <a:cubicBezTo>
                  <a:pt x="5615" y="11173"/>
                  <a:pt x="481" y="11188"/>
                  <a:pt x="435" y="11173"/>
                </a:cubicBezTo>
                <a:cubicBezTo>
                  <a:pt x="-550" y="11173"/>
                  <a:pt x="445" y="10190"/>
                  <a:pt x="445" y="10190"/>
                </a:cubicBezTo>
                <a:lnTo>
                  <a:pt x="10795" y="0"/>
                </a:lnTo>
                <a:cubicBezTo>
                  <a:pt x="10795" y="0"/>
                  <a:pt x="21119" y="10187"/>
                  <a:pt x="21141" y="10187"/>
                </a:cubicBezTo>
                <a:cubicBezTo>
                  <a:pt x="22165" y="11337"/>
                  <a:pt x="21155" y="11173"/>
                  <a:pt x="21155" y="11173"/>
                </a:cubicBezTo>
                <a:lnTo>
                  <a:pt x="15976" y="11173"/>
                </a:lnTo>
                <a:lnTo>
                  <a:pt x="15976" y="21600"/>
                </a:lnTo>
                <a:lnTo>
                  <a:pt x="5615" y="21600"/>
                </a:lnTo>
                <a:close/>
              </a:path>
            </a:pathLst>
          </a:custGeom>
          <a:solidFill>
            <a:srgbClr val="FFFFFF"/>
          </a:solidFill>
          <a:ln cap="flat" cmpd="sng" w="12700">
            <a:solidFill>
              <a:srgbClr val="000000"/>
            </a:solidFill>
            <a:prstDash val="solid"/>
            <a:round/>
            <a:headEnd len="med" w="med" type="none"/>
            <a:tailEnd len="med" w="med" type="none"/>
          </a:ln>
        </p:spPr>
      </p:sp>
      <p:sp>
        <p:nvSpPr>
          <p:cNvPr id="30" name="Shape 30"/>
          <p:cNvSpPr txBox="1"/>
          <p:nvPr/>
        </p:nvSpPr>
        <p:spPr>
          <a:xfrm>
            <a:off x="718625" y="500625"/>
            <a:ext cx="9015199" cy="1317450"/>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Step 1: Select the GPCR superfamily and subfamily sequence alignments from the drop-down boxes</a:t>
            </a:r>
          </a:p>
        </p:txBody>
      </p:sp>
      <p:sp>
        <p:nvSpPr>
          <p:cNvPr id="31" name="Shape 31"/>
          <p:cNvSpPr txBox="1"/>
          <p:nvPr/>
        </p:nvSpPr>
        <p:spPr>
          <a:xfrm>
            <a:off x="101600" y="4165600"/>
            <a:ext cx="2361349" cy="1706024"/>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Step 2: Hit or click "Submit"</a:t>
            </a:r>
          </a:p>
        </p:txBody>
      </p:sp>
      <p:sp>
        <p:nvSpPr>
          <p:cNvPr id="32" name="Shape 32"/>
          <p:cNvSpPr/>
          <p:nvPr/>
        </p:nvSpPr>
        <p:spPr>
          <a:xfrm>
            <a:off x="819150" y="3359125"/>
            <a:ext cx="569824" cy="683475"/>
          </a:xfrm>
          <a:custGeom>
            <a:pathLst>
              <a:path extrusionOk="0" h="21600" w="21600">
                <a:moveTo>
                  <a:pt x="5615" y="21600"/>
                </a:moveTo>
                <a:lnTo>
                  <a:pt x="5615" y="11173"/>
                </a:lnTo>
                <a:cubicBezTo>
                  <a:pt x="5615" y="11173"/>
                  <a:pt x="481" y="11188"/>
                  <a:pt x="435" y="11173"/>
                </a:cubicBezTo>
                <a:cubicBezTo>
                  <a:pt x="-550" y="11173"/>
                  <a:pt x="445" y="10190"/>
                  <a:pt x="445" y="10190"/>
                </a:cubicBezTo>
                <a:lnTo>
                  <a:pt x="10795" y="0"/>
                </a:lnTo>
                <a:cubicBezTo>
                  <a:pt x="10795" y="0"/>
                  <a:pt x="21119" y="10187"/>
                  <a:pt x="21141" y="10187"/>
                </a:cubicBezTo>
                <a:cubicBezTo>
                  <a:pt x="22165" y="11337"/>
                  <a:pt x="21155" y="11173"/>
                  <a:pt x="21155" y="11173"/>
                </a:cubicBezTo>
                <a:lnTo>
                  <a:pt x="15976" y="11173"/>
                </a:lnTo>
                <a:lnTo>
                  <a:pt x="15976" y="21600"/>
                </a:lnTo>
                <a:lnTo>
                  <a:pt x="5615" y="21600"/>
                </a:lnTo>
                <a:close/>
              </a:path>
            </a:pathLst>
          </a:custGeom>
          <a:solidFill>
            <a:srgbClr val="FFFFFF"/>
          </a:solidFill>
          <a:ln cap="flat" cmpd="sng" w="12700">
            <a:solidFill>
              <a:srgbClr val="000000"/>
            </a:solidFill>
            <a:prstDash val="solid"/>
            <a:round/>
            <a:headEnd len="med" w="med" type="none"/>
            <a:tailEnd len="med" w="med" type="none"/>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x="0" y="0"/>
          <a:ext cx="0" cy="0"/>
          <a:chOff x="0" y="0"/>
          <a:chExt cx="0" cy="0"/>
        </a:xfrm>
      </p:grpSpPr>
      <p:sp>
        <p:nvSpPr>
          <p:cNvPr id="37" name="Shape 37"/>
          <p:cNvSpPr txBox="1"/>
          <p:nvPr/>
        </p:nvSpPr>
        <p:spPr>
          <a:xfrm>
            <a:off x="812800" y="406400"/>
            <a:ext cx="8785250" cy="2558724"/>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The output is a single webpage. Superfamily and subfamily trace results are mapped onto the protein sequence corresponding to the transmembrane domain. Links to multiple sequence alignments, Evolutionary Trace rank data files and PyMOL input files are also accessible from the tables (next slide).</a:t>
            </a:r>
          </a:p>
        </p:txBody>
      </p:sp>
      <p:pic>
        <p:nvPicPr>
          <p:cNvPr id="38" name="Shape 38"/>
          <p:cNvPicPr preferRelativeResize="0"/>
          <p:nvPr/>
        </p:nvPicPr>
        <p:blipFill>
          <a:blip r:embed="rId3">
            <a:alphaModFix/>
          </a:blip>
          <a:stretch>
            <a:fillRect/>
          </a:stretch>
        </p:blipFill>
        <p:spPr>
          <a:xfrm>
            <a:off x="914400" y="2946400"/>
            <a:ext cx="5447574" cy="4621349"/>
          </a:xfrm>
          <a:prstGeom prst="rect">
            <a:avLst/>
          </a:prstGeom>
          <a:noFill/>
          <a:ln>
            <a:noFill/>
          </a:ln>
        </p:spPr>
      </p:pic>
      <p:sp>
        <p:nvSpPr>
          <p:cNvPr id="39" name="Shape 39"/>
          <p:cNvSpPr txBox="1"/>
          <p:nvPr/>
        </p:nvSpPr>
        <p:spPr>
          <a:xfrm>
            <a:off x="4978400" y="4470400"/>
            <a:ext cx="5156199" cy="1989799"/>
          </a:xfrm>
          <a:prstGeom prst="rect">
            <a:avLst/>
          </a:prstGeom>
          <a:noFill/>
          <a:ln>
            <a:noFill/>
          </a:ln>
        </p:spPr>
        <p:txBody>
          <a:bodyPr anchorCtr="0" anchor="t" bIns="38100" lIns="38100" rIns="38100" tIns="38100">
            <a:noAutofit/>
          </a:bodyPr>
          <a:lstStyle/>
          <a:p>
            <a:pPr lvl="0" rtl="0">
              <a:lnSpc>
                <a:spcPct val="100000"/>
              </a:lnSpc>
              <a:spcBef>
                <a:spcPts val="0"/>
              </a:spcBef>
              <a:buNone/>
            </a:pPr>
            <a:r>
              <a:rPr lang="en-US" sz="1866">
                <a:solidFill>
                  <a:srgbClr val="000000"/>
                </a:solidFill>
                <a:latin typeface="Arial"/>
                <a:ea typeface="Arial"/>
                <a:cs typeface="Arial"/>
                <a:sym typeface="Arial"/>
              </a:rPr>
              <a:t>Place the mouse pointer over the rainbow-colored residue symbols to view residue numbers following PDB 1f88 </a:t>
            </a:r>
            <a:r>
              <a:rPr lang="en-US" sz="1866"/>
              <a:t>and</a:t>
            </a:r>
          </a:p>
          <a:p>
            <a:pPr rtl="0">
              <a:lnSpc>
                <a:spcPct val="100000"/>
              </a:lnSpc>
              <a:spcBef>
                <a:spcPts val="0"/>
              </a:spcBef>
              <a:buNone/>
            </a:pPr>
            <a:r>
              <a:rPr lang="en-US" sz="1866"/>
              <a:t>Ballesteros-Weinstein nomenclature.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x="0" y="0"/>
          <a:ext cx="0" cy="0"/>
          <a:chOff x="0" y="0"/>
          <a:chExt cx="0" cy="0"/>
        </a:xfrm>
      </p:grpSpPr>
      <p:pic>
        <p:nvPicPr>
          <p:cNvPr id="44" name="Shape 44"/>
          <p:cNvPicPr preferRelativeResize="0"/>
          <p:nvPr/>
        </p:nvPicPr>
        <p:blipFill>
          <a:blip r:embed="rId3">
            <a:alphaModFix/>
          </a:blip>
          <a:stretch>
            <a:fillRect/>
          </a:stretch>
        </p:blipFill>
        <p:spPr>
          <a:xfrm>
            <a:off x="304800" y="609600"/>
            <a:ext cx="7058449" cy="3491774"/>
          </a:xfrm>
          <a:prstGeom prst="rect">
            <a:avLst/>
          </a:prstGeom>
          <a:noFill/>
          <a:ln>
            <a:noFill/>
          </a:ln>
        </p:spPr>
      </p:pic>
      <p:pic>
        <p:nvPicPr>
          <p:cNvPr id="45" name="Shape 45"/>
          <p:cNvPicPr preferRelativeResize="0"/>
          <p:nvPr/>
        </p:nvPicPr>
        <p:blipFill>
          <a:blip r:embed="rId4">
            <a:alphaModFix/>
          </a:blip>
          <a:stretch>
            <a:fillRect/>
          </a:stretch>
        </p:blipFill>
        <p:spPr>
          <a:xfrm>
            <a:off x="7518400" y="507975"/>
            <a:ext cx="1183300" cy="2427650"/>
          </a:xfrm>
          <a:prstGeom prst="rect">
            <a:avLst/>
          </a:prstGeom>
          <a:noFill/>
          <a:ln>
            <a:noFill/>
          </a:ln>
        </p:spPr>
      </p:pic>
      <p:pic>
        <p:nvPicPr>
          <p:cNvPr id="46" name="Shape 46"/>
          <p:cNvPicPr preferRelativeResize="0"/>
          <p:nvPr/>
        </p:nvPicPr>
        <p:blipFill>
          <a:blip r:embed="rId5">
            <a:alphaModFix/>
          </a:blip>
          <a:stretch>
            <a:fillRect/>
          </a:stretch>
        </p:blipFill>
        <p:spPr>
          <a:xfrm>
            <a:off x="8432800" y="1524000"/>
            <a:ext cx="1269950" cy="2629474"/>
          </a:xfrm>
          <a:prstGeom prst="rect">
            <a:avLst/>
          </a:prstGeom>
          <a:noFill/>
          <a:ln>
            <a:noFill/>
          </a:ln>
        </p:spPr>
      </p:pic>
      <p:sp>
        <p:nvSpPr>
          <p:cNvPr id="47" name="Shape 47"/>
          <p:cNvSpPr/>
          <p:nvPr/>
        </p:nvSpPr>
        <p:spPr>
          <a:xfrm>
            <a:off x="5899150" y="1123950"/>
            <a:ext cx="1553474" cy="392675"/>
          </a:xfrm>
          <a:custGeom>
            <a:pathLst>
              <a:path extrusionOk="0" h="21600" w="21600">
                <a:moveTo>
                  <a:pt x="0" y="5615"/>
                </a:moveTo>
                <a:lnTo>
                  <a:pt x="10427" y="5615"/>
                </a:lnTo>
                <a:cubicBezTo>
                  <a:pt x="10427" y="5615"/>
                  <a:pt x="10412" y="481"/>
                  <a:pt x="10427" y="435"/>
                </a:cubicBezTo>
                <a:cubicBezTo>
                  <a:pt x="10427" y="-550"/>
                  <a:pt x="11410" y="445"/>
                  <a:pt x="11410" y="445"/>
                </a:cubicBezTo>
                <a:lnTo>
                  <a:pt x="21600" y="10795"/>
                </a:lnTo>
                <a:cubicBezTo>
                  <a:pt x="21600" y="10795"/>
                  <a:pt x="11413" y="21119"/>
                  <a:pt x="11413" y="21141"/>
                </a:cubicBezTo>
                <a:cubicBezTo>
                  <a:pt x="10263" y="22165"/>
                  <a:pt x="10427" y="21155"/>
                  <a:pt x="10427" y="21155"/>
                </a:cubicBezTo>
                <a:lnTo>
                  <a:pt x="10427" y="15976"/>
                </a:lnTo>
                <a:lnTo>
                  <a:pt x="0" y="15976"/>
                </a:lnTo>
                <a:lnTo>
                  <a:pt x="0" y="5615"/>
                </a:lnTo>
                <a:close/>
              </a:path>
            </a:pathLst>
          </a:custGeom>
          <a:solidFill>
            <a:srgbClr val="FFFFFF"/>
          </a:solidFill>
          <a:ln cap="flat" cmpd="sng" w="12700">
            <a:solidFill>
              <a:srgbClr val="000000"/>
            </a:solidFill>
            <a:prstDash val="solid"/>
            <a:round/>
            <a:headEnd len="med" w="med" type="none"/>
            <a:tailEnd len="med" w="med" type="none"/>
          </a:ln>
        </p:spPr>
      </p:sp>
      <p:sp>
        <p:nvSpPr>
          <p:cNvPr id="48" name="Shape 48"/>
          <p:cNvSpPr/>
          <p:nvPr/>
        </p:nvSpPr>
        <p:spPr>
          <a:xfrm>
            <a:off x="5899150" y="1530350"/>
            <a:ext cx="1553474" cy="392675"/>
          </a:xfrm>
          <a:custGeom>
            <a:pathLst>
              <a:path extrusionOk="0" h="21600" w="21600">
                <a:moveTo>
                  <a:pt x="0" y="5615"/>
                </a:moveTo>
                <a:lnTo>
                  <a:pt x="10427" y="5615"/>
                </a:lnTo>
                <a:cubicBezTo>
                  <a:pt x="10427" y="5615"/>
                  <a:pt x="10412" y="481"/>
                  <a:pt x="10427" y="435"/>
                </a:cubicBezTo>
                <a:cubicBezTo>
                  <a:pt x="10427" y="-550"/>
                  <a:pt x="11410" y="445"/>
                  <a:pt x="11410" y="445"/>
                </a:cubicBezTo>
                <a:lnTo>
                  <a:pt x="21600" y="10795"/>
                </a:lnTo>
                <a:cubicBezTo>
                  <a:pt x="21600" y="10795"/>
                  <a:pt x="11413" y="21119"/>
                  <a:pt x="11413" y="21141"/>
                </a:cubicBezTo>
                <a:cubicBezTo>
                  <a:pt x="10263" y="22165"/>
                  <a:pt x="10427" y="21155"/>
                  <a:pt x="10427" y="21155"/>
                </a:cubicBezTo>
                <a:lnTo>
                  <a:pt x="10427" y="15976"/>
                </a:lnTo>
                <a:lnTo>
                  <a:pt x="0" y="15976"/>
                </a:lnTo>
                <a:lnTo>
                  <a:pt x="0" y="5615"/>
                </a:lnTo>
                <a:close/>
              </a:path>
            </a:pathLst>
          </a:custGeom>
          <a:solidFill>
            <a:srgbClr val="FFFFFF"/>
          </a:solidFill>
          <a:ln cap="flat" cmpd="sng" w="12700">
            <a:solidFill>
              <a:srgbClr val="000000"/>
            </a:solidFill>
            <a:prstDash val="solid"/>
            <a:round/>
            <a:headEnd len="med" w="med" type="none"/>
            <a:tailEnd len="med" w="med" type="none"/>
          </a:ln>
        </p:spPr>
      </p:sp>
      <p:sp>
        <p:nvSpPr>
          <p:cNvPr id="49" name="Shape 49"/>
          <p:cNvSpPr txBox="1"/>
          <p:nvPr/>
        </p:nvSpPr>
        <p:spPr>
          <a:xfrm>
            <a:off x="4775200" y="4267200"/>
            <a:ext cx="5340400" cy="1706174"/>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1600">
                <a:solidFill>
                  <a:srgbClr val="000000"/>
                </a:solidFill>
                <a:latin typeface="Arial"/>
                <a:ea typeface="Arial"/>
                <a:cs typeface="Arial"/>
                <a:sym typeface="Arial"/>
              </a:rPr>
              <a:t>Click or download JNLP files to launch our ET Viewer </a:t>
            </a:r>
          </a:p>
          <a:p>
            <a:pPr rtl="0">
              <a:lnSpc>
                <a:spcPct val="100000"/>
              </a:lnSpc>
              <a:spcBef>
                <a:spcPts val="0"/>
              </a:spcBef>
              <a:buNone/>
            </a:pPr>
            <a:r>
              <a:rPr lang="en-US" sz="1600">
                <a:solidFill>
                  <a:srgbClr val="000000"/>
                </a:solidFill>
                <a:latin typeface="Arial"/>
                <a:ea typeface="Arial"/>
                <a:cs typeface="Arial"/>
                <a:sym typeface="Arial"/>
              </a:rPr>
              <a:t>(http://mammoth.bcm.tmc.edu/traceview/index.html) and view structures, traces, trees and alignments for each family or class</a:t>
            </a:r>
          </a:p>
        </p:txBody>
      </p:sp>
      <p:sp>
        <p:nvSpPr>
          <p:cNvPr id="50" name="Shape 50"/>
          <p:cNvSpPr/>
          <p:nvPr/>
        </p:nvSpPr>
        <p:spPr>
          <a:xfrm>
            <a:off x="2038350" y="3765550"/>
            <a:ext cx="649024" cy="743124"/>
          </a:xfrm>
          <a:custGeom>
            <a:pathLst>
              <a:path extrusionOk="0" h="21600" w="21600">
                <a:moveTo>
                  <a:pt x="5615" y="21600"/>
                </a:moveTo>
                <a:lnTo>
                  <a:pt x="5615" y="11173"/>
                </a:lnTo>
                <a:cubicBezTo>
                  <a:pt x="5615" y="11173"/>
                  <a:pt x="481" y="11188"/>
                  <a:pt x="435" y="11173"/>
                </a:cubicBezTo>
                <a:cubicBezTo>
                  <a:pt x="-550" y="11173"/>
                  <a:pt x="445" y="10190"/>
                  <a:pt x="445" y="10190"/>
                </a:cubicBezTo>
                <a:lnTo>
                  <a:pt x="10795" y="0"/>
                </a:lnTo>
                <a:cubicBezTo>
                  <a:pt x="10795" y="0"/>
                  <a:pt x="21119" y="10187"/>
                  <a:pt x="21141" y="10187"/>
                </a:cubicBezTo>
                <a:cubicBezTo>
                  <a:pt x="22165" y="11337"/>
                  <a:pt x="21155" y="11173"/>
                  <a:pt x="21155" y="11173"/>
                </a:cubicBezTo>
                <a:lnTo>
                  <a:pt x="15976" y="11173"/>
                </a:lnTo>
                <a:lnTo>
                  <a:pt x="15976" y="21600"/>
                </a:lnTo>
                <a:lnTo>
                  <a:pt x="5615" y="21600"/>
                </a:lnTo>
                <a:close/>
              </a:path>
            </a:pathLst>
          </a:custGeom>
          <a:solidFill>
            <a:srgbClr val="FFFFFF"/>
          </a:solidFill>
          <a:ln cap="flat" cmpd="sng" w="12700">
            <a:solidFill>
              <a:srgbClr val="000000"/>
            </a:solidFill>
            <a:prstDash val="solid"/>
            <a:round/>
            <a:headEnd len="med" w="med" type="none"/>
            <a:tailEnd len="med" w="med" type="none"/>
          </a:ln>
        </p:spPr>
      </p:sp>
      <p:sp>
        <p:nvSpPr>
          <p:cNvPr id="51" name="Shape 51"/>
          <p:cNvSpPr txBox="1"/>
          <p:nvPr/>
        </p:nvSpPr>
        <p:spPr>
          <a:xfrm>
            <a:off x="304800" y="4673575"/>
            <a:ext cx="4080649" cy="763450"/>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1600">
                <a:solidFill>
                  <a:srgbClr val="000000"/>
                </a:solidFill>
                <a:latin typeface="Arial"/>
                <a:ea typeface="Arial"/>
                <a:cs typeface="Arial"/>
                <a:sym typeface="Arial"/>
              </a:rPr>
              <a:t>Click or download PyMOL session files and view the structure with PyMOL</a:t>
            </a:r>
          </a:p>
        </p:txBody>
      </p:sp>
      <p:pic>
        <p:nvPicPr>
          <p:cNvPr id="52" name="Shape 52"/>
          <p:cNvPicPr preferRelativeResize="0"/>
          <p:nvPr/>
        </p:nvPicPr>
        <p:blipFill>
          <a:blip r:embed="rId6">
            <a:alphaModFix/>
          </a:blip>
          <a:stretch>
            <a:fillRect/>
          </a:stretch>
        </p:blipFill>
        <p:spPr>
          <a:xfrm>
            <a:off x="1219325" y="5283475"/>
            <a:ext cx="1457025" cy="2142999"/>
          </a:xfrm>
          <a:prstGeom prst="rect">
            <a:avLst/>
          </a:prstGeom>
          <a:noFill/>
          <a:ln>
            <a:noFill/>
          </a:ln>
        </p:spPr>
      </p:pic>
      <p:sp>
        <p:nvSpPr>
          <p:cNvPr id="53" name="Shape 53"/>
          <p:cNvSpPr txBox="1"/>
          <p:nvPr/>
        </p:nvSpPr>
        <p:spPr>
          <a:xfrm>
            <a:off x="608750" y="94100"/>
            <a:ext cx="4988474" cy="527650"/>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Web output (continued)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pic>
        <p:nvPicPr>
          <p:cNvPr id="58" name="Shape 58"/>
          <p:cNvPicPr preferRelativeResize="0"/>
          <p:nvPr/>
        </p:nvPicPr>
        <p:blipFill>
          <a:blip r:embed="rId3">
            <a:alphaModFix/>
          </a:blip>
          <a:stretch>
            <a:fillRect/>
          </a:stretch>
        </p:blipFill>
        <p:spPr>
          <a:xfrm>
            <a:off x="711200" y="3149575"/>
            <a:ext cx="3123800" cy="4651324"/>
          </a:xfrm>
          <a:prstGeom prst="rect">
            <a:avLst/>
          </a:prstGeom>
          <a:noFill/>
          <a:ln>
            <a:noFill/>
          </a:ln>
        </p:spPr>
      </p:pic>
      <p:pic>
        <p:nvPicPr>
          <p:cNvPr id="59" name="Shape 59"/>
          <p:cNvPicPr preferRelativeResize="0"/>
          <p:nvPr/>
        </p:nvPicPr>
        <p:blipFill>
          <a:blip r:embed="rId4">
            <a:alphaModFix/>
          </a:blip>
          <a:stretch>
            <a:fillRect/>
          </a:stretch>
        </p:blipFill>
        <p:spPr>
          <a:xfrm>
            <a:off x="5588000" y="3657600"/>
            <a:ext cx="1948450" cy="1870449"/>
          </a:xfrm>
          <a:prstGeom prst="rect">
            <a:avLst/>
          </a:prstGeom>
          <a:noFill/>
          <a:ln>
            <a:noFill/>
          </a:ln>
        </p:spPr>
      </p:pic>
      <p:pic>
        <p:nvPicPr>
          <p:cNvPr id="60" name="Shape 60"/>
          <p:cNvPicPr preferRelativeResize="0"/>
          <p:nvPr/>
        </p:nvPicPr>
        <p:blipFill>
          <a:blip r:embed="rId5">
            <a:alphaModFix/>
          </a:blip>
          <a:stretch>
            <a:fillRect/>
          </a:stretch>
        </p:blipFill>
        <p:spPr>
          <a:xfrm>
            <a:off x="5588000" y="5486400"/>
            <a:ext cx="2085874" cy="1734174"/>
          </a:xfrm>
          <a:prstGeom prst="rect">
            <a:avLst/>
          </a:prstGeom>
          <a:noFill/>
          <a:ln>
            <a:noFill/>
          </a:ln>
        </p:spPr>
      </p:pic>
      <p:pic>
        <p:nvPicPr>
          <p:cNvPr id="61" name="Shape 61"/>
          <p:cNvPicPr preferRelativeResize="0"/>
          <p:nvPr/>
        </p:nvPicPr>
        <p:blipFill>
          <a:blip r:embed="rId6">
            <a:alphaModFix/>
          </a:blip>
          <a:stretch>
            <a:fillRect/>
          </a:stretch>
        </p:blipFill>
        <p:spPr>
          <a:xfrm>
            <a:off x="508000" y="1727175"/>
            <a:ext cx="3594049" cy="1044275"/>
          </a:xfrm>
          <a:prstGeom prst="rect">
            <a:avLst/>
          </a:prstGeom>
          <a:noFill/>
          <a:ln>
            <a:noFill/>
          </a:ln>
        </p:spPr>
      </p:pic>
      <p:pic>
        <p:nvPicPr>
          <p:cNvPr id="62" name="Shape 62"/>
          <p:cNvPicPr preferRelativeResize="0"/>
          <p:nvPr/>
        </p:nvPicPr>
        <p:blipFill>
          <a:blip r:embed="rId7">
            <a:alphaModFix/>
          </a:blip>
          <a:stretch>
            <a:fillRect/>
          </a:stretch>
        </p:blipFill>
        <p:spPr>
          <a:xfrm>
            <a:off x="5384800" y="1524000"/>
            <a:ext cx="1862049" cy="740225"/>
          </a:xfrm>
          <a:prstGeom prst="rect">
            <a:avLst/>
          </a:prstGeom>
          <a:noFill/>
          <a:ln>
            <a:noFill/>
          </a:ln>
        </p:spPr>
      </p:pic>
      <p:pic>
        <p:nvPicPr>
          <p:cNvPr id="63" name="Shape 63"/>
          <p:cNvPicPr preferRelativeResize="0"/>
          <p:nvPr/>
        </p:nvPicPr>
        <p:blipFill>
          <a:blip r:embed="rId8">
            <a:alphaModFix/>
          </a:blip>
          <a:stretch>
            <a:fillRect/>
          </a:stretch>
        </p:blipFill>
        <p:spPr>
          <a:xfrm>
            <a:off x="5181600" y="2235200"/>
            <a:ext cx="2076274" cy="626300"/>
          </a:xfrm>
          <a:prstGeom prst="rect">
            <a:avLst/>
          </a:prstGeom>
          <a:noFill/>
          <a:ln>
            <a:noFill/>
          </a:ln>
        </p:spPr>
      </p:pic>
      <p:pic>
        <p:nvPicPr>
          <p:cNvPr id="64" name="Shape 64"/>
          <p:cNvPicPr preferRelativeResize="0"/>
          <p:nvPr/>
        </p:nvPicPr>
        <p:blipFill>
          <a:blip r:embed="rId9">
            <a:alphaModFix/>
          </a:blip>
          <a:stretch>
            <a:fillRect/>
          </a:stretch>
        </p:blipFill>
        <p:spPr>
          <a:xfrm>
            <a:off x="5283200" y="2844775"/>
            <a:ext cx="2066675" cy="697824"/>
          </a:xfrm>
          <a:prstGeom prst="rect">
            <a:avLst/>
          </a:prstGeom>
          <a:noFill/>
          <a:ln>
            <a:noFill/>
          </a:ln>
        </p:spPr>
      </p:pic>
      <p:sp>
        <p:nvSpPr>
          <p:cNvPr id="65" name="Shape 65"/>
          <p:cNvSpPr txBox="1"/>
          <p:nvPr/>
        </p:nvSpPr>
        <p:spPr>
          <a:xfrm>
            <a:off x="305050" y="203475"/>
            <a:ext cx="9704350" cy="1357275"/>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In the PyMOL session, colors on the transmembrane region (spheres) provide a snapshot of the difference ET between superfamily and subfamily (scheme suggested by AD Wilkins)</a:t>
            </a:r>
          </a:p>
        </p:txBody>
      </p:sp>
      <p:sp>
        <p:nvSpPr>
          <p:cNvPr id="66" name="Shape 66"/>
          <p:cNvSpPr txBox="1"/>
          <p:nvPr/>
        </p:nvSpPr>
        <p:spPr>
          <a:xfrm>
            <a:off x="4572000" y="4470400"/>
            <a:ext cx="771875" cy="555950"/>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top</a:t>
            </a:r>
          </a:p>
        </p:txBody>
      </p:sp>
      <p:sp>
        <p:nvSpPr>
          <p:cNvPr id="67" name="Shape 67"/>
          <p:cNvSpPr txBox="1"/>
          <p:nvPr/>
        </p:nvSpPr>
        <p:spPr>
          <a:xfrm>
            <a:off x="4368800" y="6603975"/>
            <a:ext cx="1205325" cy="519174"/>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bottom</a:t>
            </a:r>
          </a:p>
        </p:txBody>
      </p:sp>
      <p:sp>
        <p:nvSpPr>
          <p:cNvPr id="68" name="Shape 68"/>
          <p:cNvSpPr txBox="1"/>
          <p:nvPr/>
        </p:nvSpPr>
        <p:spPr>
          <a:xfrm>
            <a:off x="7518400" y="1524000"/>
            <a:ext cx="2513000" cy="663749"/>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1866">
                <a:solidFill>
                  <a:srgbClr val="000000"/>
                </a:solidFill>
                <a:latin typeface="Arial"/>
                <a:ea typeface="Arial"/>
                <a:cs typeface="Arial"/>
                <a:sym typeface="Arial"/>
              </a:rPr>
              <a:t>red hues (subfamily more important)</a:t>
            </a:r>
          </a:p>
        </p:txBody>
      </p:sp>
      <p:sp>
        <p:nvSpPr>
          <p:cNvPr id="69" name="Shape 69"/>
          <p:cNvSpPr txBox="1"/>
          <p:nvPr/>
        </p:nvSpPr>
        <p:spPr>
          <a:xfrm>
            <a:off x="7518400" y="2844775"/>
            <a:ext cx="2513000" cy="663749"/>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1866">
                <a:solidFill>
                  <a:srgbClr val="000000"/>
                </a:solidFill>
                <a:latin typeface="Arial"/>
                <a:ea typeface="Arial"/>
                <a:cs typeface="Arial"/>
                <a:sym typeface="Arial"/>
              </a:rPr>
              <a:t>blue hues (superfamily more important)</a:t>
            </a:r>
          </a:p>
        </p:txBody>
      </p:sp>
      <p:sp>
        <p:nvSpPr>
          <p:cNvPr id="70" name="Shape 70"/>
          <p:cNvSpPr txBox="1"/>
          <p:nvPr/>
        </p:nvSpPr>
        <p:spPr>
          <a:xfrm>
            <a:off x="7518400" y="2336775"/>
            <a:ext cx="1636975" cy="593025"/>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1866">
                <a:solidFill>
                  <a:srgbClr val="000000"/>
                </a:solidFill>
                <a:latin typeface="Arial"/>
                <a:ea typeface="Arial"/>
                <a:cs typeface="Arial"/>
                <a:sym typeface="Arial"/>
              </a:rPr>
              <a:t>white</a:t>
            </a:r>
          </a:p>
        </p:txBody>
      </p:sp>
      <p:sp>
        <p:nvSpPr>
          <p:cNvPr id="71" name="Shape 71"/>
          <p:cNvSpPr txBox="1"/>
          <p:nvPr/>
        </p:nvSpPr>
        <p:spPr>
          <a:xfrm>
            <a:off x="508000" y="2743200"/>
            <a:ext cx="3049550" cy="411624"/>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1600">
                <a:solidFill>
                  <a:srgbClr val="000000"/>
                </a:solidFill>
                <a:latin typeface="Arial"/>
                <a:ea typeface="Arial"/>
                <a:cs typeface="Arial"/>
                <a:sym typeface="Arial"/>
              </a:rPr>
              <a:t>ET percentile rank differences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a:hlinkClick r:id="rId4"/>
          </p:cNvPr>
          <p:cNvSpPr/>
          <p:nvPr/>
        </p:nvSpPr>
        <p:spPr>
          <a:xfrm>
            <a:off x="1524000" y="1906975"/>
            <a:ext cx="7332599" cy="5499449"/>
          </a:xfrm>
          <a:prstGeom prst="rect">
            <a:avLst/>
          </a:prstGeom>
          <a:blipFill>
            <a:blip r:embed="rId5">
              <a:alphaModFix/>
            </a:blip>
            <a:stretch>
              <a:fillRect/>
            </a:stretch>
          </a:blipFill>
          <a:ln>
            <a:noFill/>
          </a:ln>
        </p:spPr>
      </p:sp>
      <p:sp>
        <p:nvSpPr>
          <p:cNvPr id="77" name="Shape 77"/>
          <p:cNvSpPr txBox="1"/>
          <p:nvPr/>
        </p:nvSpPr>
        <p:spPr>
          <a:xfrm>
            <a:off x="609600" y="101600"/>
            <a:ext cx="9295924" cy="1822500"/>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The presentation of Difference ET results on the structure can be customized by using the PyETV plugin, as demonstrated in the following video:</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nvSpPr>
        <p:spPr>
          <a:xfrm>
            <a:off x="2133600" y="406400"/>
            <a:ext cx="6689374" cy="831775"/>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Program files that make the server work</a:t>
            </a:r>
          </a:p>
        </p:txBody>
      </p:sp>
      <p:sp>
        <p:nvSpPr>
          <p:cNvPr id="83" name="Shape 83"/>
          <p:cNvSpPr txBox="1"/>
          <p:nvPr/>
        </p:nvSpPr>
        <p:spPr>
          <a:xfrm>
            <a:off x="2641600" y="5384775"/>
            <a:ext cx="5165349" cy="2132674"/>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1600">
                <a:solidFill>
                  <a:srgbClr val="000000"/>
                </a:solidFill>
                <a:latin typeface="Arial"/>
                <a:ea typeface="Arial"/>
                <a:cs typeface="Arial"/>
                <a:sym typeface="Arial"/>
              </a:rPr>
              <a:t>/var/www/EasyTrace/wetc </a:t>
            </a:r>
          </a:p>
          <a:p>
            <a:pPr rtl="0">
              <a:lnSpc>
                <a:spcPct val="100000"/>
              </a:lnSpc>
              <a:spcBef>
                <a:spcPts val="0"/>
              </a:spcBef>
              <a:buNone/>
            </a:pPr>
            <a:r>
              <a:rPr lang="en-US" sz="1600">
                <a:solidFill>
                  <a:srgbClr val="000000"/>
                </a:solidFill>
                <a:latin typeface="Arial"/>
                <a:ea typeface="Arial"/>
                <a:cs typeface="Arial"/>
                <a:sym typeface="Arial"/>
              </a:rPr>
              <a:t> </a:t>
            </a:r>
          </a:p>
          <a:p>
            <a:pPr rtl="0">
              <a:lnSpc>
                <a:spcPct val="100000"/>
              </a:lnSpc>
              <a:spcBef>
                <a:spcPts val="0"/>
              </a:spcBef>
              <a:buNone/>
            </a:pPr>
            <a:r>
              <a:rPr lang="en-US" sz="1600">
                <a:solidFill>
                  <a:srgbClr val="000000"/>
                </a:solidFill>
                <a:latin typeface="Arial"/>
                <a:ea typeface="Arial"/>
                <a:cs typeface="Arial"/>
                <a:sym typeface="Arial"/>
              </a:rPr>
              <a:t>/var/www/html/uet/createPyMOLDiffET.py (create the pse files for the website)</a:t>
            </a:r>
          </a:p>
          <a:p>
            <a:pPr rtl="0">
              <a:lnSpc>
                <a:spcPct val="100000"/>
              </a:lnSpc>
              <a:spcBef>
                <a:spcPts val="0"/>
              </a:spcBef>
              <a:buNone/>
            </a:pPr>
            <a:r>
              <a:t/>
            </a:r>
            <a:endParaRPr sz="1600">
              <a:solidFill>
                <a:srgbClr val="000000"/>
              </a:solidFill>
              <a:latin typeface="Arial"/>
              <a:ea typeface="Arial"/>
              <a:cs typeface="Arial"/>
              <a:sym typeface="Arial"/>
            </a:endParaRPr>
          </a:p>
          <a:p>
            <a:pPr rtl="0">
              <a:lnSpc>
                <a:spcPct val="100000"/>
              </a:lnSpc>
              <a:spcBef>
                <a:spcPts val="0"/>
              </a:spcBef>
              <a:buNone/>
            </a:pPr>
            <a:r>
              <a:rPr lang="en-US" sz="1600">
                <a:solidFill>
                  <a:srgbClr val="000000"/>
                </a:solidFill>
                <a:latin typeface="Arial"/>
                <a:ea typeface="Arial"/>
                <a:cs typeface="Arial"/>
                <a:sym typeface="Arial"/>
              </a:rPr>
              <a:t>/var/www/cgi-bin/makeJNLP/makeJNLPdiffGPCR.pl</a:t>
            </a:r>
          </a:p>
          <a:p>
            <a:pPr rtl="0">
              <a:lnSpc>
                <a:spcPct val="100000"/>
              </a:lnSpc>
              <a:spcBef>
                <a:spcPts val="0"/>
              </a:spcBef>
              <a:buNone/>
            </a:pPr>
            <a:r>
              <a:t/>
            </a:r>
            <a:endParaRPr sz="1600">
              <a:solidFill>
                <a:srgbClr val="000000"/>
              </a:solidFill>
              <a:latin typeface="Arial"/>
              <a:ea typeface="Arial"/>
              <a:cs typeface="Arial"/>
              <a:sym typeface="Arial"/>
            </a:endParaRPr>
          </a:p>
          <a:p>
            <a:pPr rtl="0">
              <a:lnSpc>
                <a:spcPct val="100000"/>
              </a:lnSpc>
              <a:spcBef>
                <a:spcPts val="0"/>
              </a:spcBef>
              <a:buNone/>
            </a:pPr>
            <a:r>
              <a:rPr lang="en-US" sz="1600">
                <a:solidFill>
                  <a:srgbClr val="000000"/>
                </a:solidFill>
                <a:latin typeface="Arial"/>
                <a:ea typeface="Arial"/>
                <a:cs typeface="Arial"/>
                <a:sym typeface="Arial"/>
              </a:rPr>
              <a:t>/var/www/bin/changerankfile_1f88to2rh1.pl</a:t>
            </a:r>
          </a:p>
        </p:txBody>
      </p:sp>
      <p:sp>
        <p:nvSpPr>
          <p:cNvPr id="84" name="Shape 84"/>
          <p:cNvSpPr txBox="1"/>
          <p:nvPr/>
        </p:nvSpPr>
        <p:spPr>
          <a:xfrm>
            <a:off x="2032000" y="4775200"/>
            <a:ext cx="5769249" cy="671849"/>
          </a:xfrm>
          <a:prstGeom prst="rect">
            <a:avLst/>
          </a:prstGeom>
          <a:noFill/>
          <a:ln>
            <a:noFill/>
          </a:ln>
        </p:spPr>
        <p:txBody>
          <a:bodyPr anchorCtr="0" anchor="t" bIns="38100" lIns="38100" rIns="38100" tIns="38100">
            <a:noAutofit/>
          </a:bodyPr>
          <a:lstStyle/>
          <a:p>
            <a:pPr rtl="0">
              <a:lnSpc>
                <a:spcPct val="100000"/>
              </a:lnSpc>
              <a:spcBef>
                <a:spcPts val="0"/>
              </a:spcBef>
              <a:buNone/>
            </a:pPr>
            <a:r>
              <a:rPr lang="en-US" sz="2666">
                <a:solidFill>
                  <a:srgbClr val="000000"/>
                </a:solidFill>
                <a:latin typeface="Arial"/>
                <a:ea typeface="Arial"/>
                <a:cs typeface="Arial"/>
                <a:sym typeface="Arial"/>
              </a:rPr>
              <a:t>Supplementary(PERL, Python and C)</a:t>
            </a:r>
          </a:p>
        </p:txBody>
      </p:sp>
      <p:sp>
        <p:nvSpPr>
          <p:cNvPr id="85" name="Shape 85"/>
          <p:cNvSpPr txBox="1"/>
          <p:nvPr/>
        </p:nvSpPr>
        <p:spPr>
          <a:xfrm>
            <a:off x="1320800" y="1524000"/>
            <a:ext cx="7771599" cy="894050"/>
          </a:xfrm>
          <a:prstGeom prst="rect">
            <a:avLst/>
          </a:prstGeom>
          <a:noFill/>
          <a:ln>
            <a:noFill/>
          </a:ln>
        </p:spPr>
        <p:txBody>
          <a:bodyPr anchorCtr="0" anchor="t" bIns="38100" lIns="38100" rIns="38100" tIns="38100">
            <a:noAutofit/>
          </a:bodyPr>
          <a:lstStyle/>
          <a:p>
            <a:pPr rtl="0" algn="ctr">
              <a:lnSpc>
                <a:spcPct val="100000"/>
              </a:lnSpc>
              <a:spcBef>
                <a:spcPts val="0"/>
              </a:spcBef>
              <a:buNone/>
            </a:pPr>
            <a:r>
              <a:rPr lang="en-US" sz="2666">
                <a:solidFill>
                  <a:srgbClr val="000000"/>
                </a:solidFill>
                <a:latin typeface="Arial"/>
                <a:ea typeface="Arial"/>
                <a:cs typeface="Arial"/>
                <a:sym typeface="Arial"/>
              </a:rPr>
              <a:t>Web portal (HTML): </a:t>
            </a:r>
          </a:p>
          <a:p>
            <a:pPr rtl="0">
              <a:lnSpc>
                <a:spcPct val="100000"/>
              </a:lnSpc>
              <a:spcBef>
                <a:spcPts val="0"/>
              </a:spcBef>
              <a:buNone/>
            </a:pPr>
            <a:r>
              <a:rPr lang="en-US" sz="2666">
                <a:solidFill>
                  <a:srgbClr val="000000"/>
                </a:solidFill>
                <a:latin typeface="Arial"/>
                <a:ea typeface="Arial"/>
                <a:cs typeface="Arial"/>
                <a:sym typeface="Arial"/>
              </a:rPr>
              <a:t>http://mammoth.bcm.tmc.edu/gpcr/diff_GPCRA.html</a:t>
            </a:r>
          </a:p>
        </p:txBody>
      </p:sp>
      <p:sp>
        <p:nvSpPr>
          <p:cNvPr id="86" name="Shape 86"/>
          <p:cNvSpPr txBox="1"/>
          <p:nvPr/>
        </p:nvSpPr>
        <p:spPr>
          <a:xfrm>
            <a:off x="508000" y="3352800"/>
            <a:ext cx="9828249" cy="884099"/>
          </a:xfrm>
          <a:prstGeom prst="rect">
            <a:avLst/>
          </a:prstGeom>
          <a:noFill/>
          <a:ln>
            <a:noFill/>
          </a:ln>
        </p:spPr>
        <p:txBody>
          <a:bodyPr anchorCtr="0" anchor="t" bIns="38100" lIns="38100" rIns="38100" tIns="38100">
            <a:noAutofit/>
          </a:bodyPr>
          <a:lstStyle/>
          <a:p>
            <a:pPr rtl="0" algn="ctr">
              <a:lnSpc>
                <a:spcPct val="100000"/>
              </a:lnSpc>
              <a:spcBef>
                <a:spcPts val="0"/>
              </a:spcBef>
              <a:buNone/>
            </a:pPr>
            <a:r>
              <a:rPr lang="en-US" sz="2666">
                <a:solidFill>
                  <a:srgbClr val="000000"/>
                </a:solidFill>
                <a:latin typeface="Arial"/>
                <a:ea typeface="Arial"/>
                <a:cs typeface="Arial"/>
                <a:sym typeface="Arial"/>
              </a:rPr>
              <a:t>CGI script (PERL)</a:t>
            </a:r>
          </a:p>
          <a:p>
            <a:pPr rtl="0">
              <a:lnSpc>
                <a:spcPct val="100000"/>
              </a:lnSpc>
              <a:spcBef>
                <a:spcPts val="0"/>
              </a:spcBef>
              <a:buNone/>
            </a:pPr>
            <a:r>
              <a:rPr lang="en-US" sz="2666">
                <a:solidFill>
                  <a:srgbClr val="000000"/>
                </a:solidFill>
                <a:latin typeface="Arial"/>
                <a:ea typeface="Arial"/>
                <a:cs typeface="Arial"/>
                <a:sym typeface="Arial"/>
              </a:rPr>
              <a:t>http://mammoth.bcm.tmc.edu/cgi-bin/diff_ET/diffET_GPCRA.cgi</a:t>
            </a:r>
          </a:p>
        </p:txBody>
      </p:sp>
      <p:sp>
        <p:nvSpPr>
          <p:cNvPr id="87" name="Shape 87"/>
          <p:cNvSpPr/>
          <p:nvPr/>
        </p:nvSpPr>
        <p:spPr>
          <a:xfrm flipH="1" rot="10800000">
            <a:off x="4679950" y="2546350"/>
            <a:ext cx="829500" cy="732849"/>
          </a:xfrm>
          <a:custGeom>
            <a:pathLst>
              <a:path extrusionOk="0" h="21600" w="21600">
                <a:moveTo>
                  <a:pt x="5615" y="21600"/>
                </a:moveTo>
                <a:lnTo>
                  <a:pt x="5615" y="11173"/>
                </a:lnTo>
                <a:cubicBezTo>
                  <a:pt x="5615" y="11173"/>
                  <a:pt x="481" y="11188"/>
                  <a:pt x="435" y="11173"/>
                </a:cubicBezTo>
                <a:cubicBezTo>
                  <a:pt x="-550" y="11173"/>
                  <a:pt x="445" y="10190"/>
                  <a:pt x="445" y="10190"/>
                </a:cubicBezTo>
                <a:lnTo>
                  <a:pt x="10795" y="0"/>
                </a:lnTo>
                <a:cubicBezTo>
                  <a:pt x="10795" y="0"/>
                  <a:pt x="21119" y="10187"/>
                  <a:pt x="21141" y="10187"/>
                </a:cubicBezTo>
                <a:cubicBezTo>
                  <a:pt x="22165" y="11337"/>
                  <a:pt x="21155" y="11173"/>
                  <a:pt x="21155" y="11173"/>
                </a:cubicBezTo>
                <a:lnTo>
                  <a:pt x="15976" y="11173"/>
                </a:lnTo>
                <a:lnTo>
                  <a:pt x="15976" y="21600"/>
                </a:lnTo>
                <a:lnTo>
                  <a:pt x="5615" y="21600"/>
                </a:lnTo>
                <a:close/>
              </a:path>
            </a:pathLst>
          </a:custGeom>
          <a:solidFill>
            <a:srgbClr val="FFFFFF"/>
          </a:solidFill>
          <a:ln cap="flat" cmpd="sng" w="12700">
            <a:solidFill>
              <a:srgbClr val="000000"/>
            </a:solidFill>
            <a:prstDash val="solid"/>
            <a:round/>
            <a:headEnd len="med" w="med" type="none"/>
            <a:tailEnd len="med" w="med" type="none"/>
          </a:ln>
        </p:spPr>
      </p:sp>
      <p:sp>
        <p:nvSpPr>
          <p:cNvPr id="88" name="Shape 88"/>
          <p:cNvSpPr/>
          <p:nvPr/>
        </p:nvSpPr>
        <p:spPr>
          <a:xfrm flipH="1" rot="10800000">
            <a:off x="4679950" y="4273525"/>
            <a:ext cx="852325" cy="562924"/>
          </a:xfrm>
          <a:custGeom>
            <a:pathLst>
              <a:path extrusionOk="0" h="21600" w="21600">
                <a:moveTo>
                  <a:pt x="5615" y="21600"/>
                </a:moveTo>
                <a:lnTo>
                  <a:pt x="5615" y="11173"/>
                </a:lnTo>
                <a:cubicBezTo>
                  <a:pt x="5615" y="11173"/>
                  <a:pt x="481" y="11188"/>
                  <a:pt x="435" y="11173"/>
                </a:cubicBezTo>
                <a:cubicBezTo>
                  <a:pt x="-550" y="11173"/>
                  <a:pt x="445" y="10190"/>
                  <a:pt x="445" y="10190"/>
                </a:cubicBezTo>
                <a:lnTo>
                  <a:pt x="10795" y="0"/>
                </a:lnTo>
                <a:cubicBezTo>
                  <a:pt x="10795" y="0"/>
                  <a:pt x="21119" y="10187"/>
                  <a:pt x="21141" y="10187"/>
                </a:cubicBezTo>
                <a:cubicBezTo>
                  <a:pt x="22165" y="11337"/>
                  <a:pt x="21155" y="11173"/>
                  <a:pt x="21155" y="11173"/>
                </a:cubicBezTo>
                <a:lnTo>
                  <a:pt x="15976" y="11173"/>
                </a:lnTo>
                <a:lnTo>
                  <a:pt x="15976" y="21600"/>
                </a:lnTo>
                <a:lnTo>
                  <a:pt x="5615" y="21600"/>
                </a:lnTo>
                <a:close/>
              </a:path>
            </a:pathLst>
          </a:custGeom>
          <a:solidFill>
            <a:srgbClr val="FFFFFF"/>
          </a:solidFill>
          <a:ln cap="flat" cmpd="sng" w="12700">
            <a:solidFill>
              <a:srgbClr val="000000"/>
            </a:solidFill>
            <a:prstDash val="solid"/>
            <a:round/>
            <a:headEnd len="med" w="med" type="none"/>
            <a:tailEnd len="med" w="med" type="none"/>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